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  <p:sldMasterId id="2147483699" r:id="rId3"/>
    <p:sldMasterId id="2147483715" r:id="rId4"/>
  </p:sldMasterIdLst>
  <p:notesMasterIdLst>
    <p:notesMasterId r:id="rId39"/>
  </p:notesMasterIdLst>
  <p:sldIdLst>
    <p:sldId id="259" r:id="rId5"/>
    <p:sldId id="2331" r:id="rId6"/>
    <p:sldId id="1366" r:id="rId7"/>
    <p:sldId id="1535" r:id="rId8"/>
    <p:sldId id="2333" r:id="rId9"/>
    <p:sldId id="1587" r:id="rId10"/>
    <p:sldId id="1395" r:id="rId11"/>
    <p:sldId id="2175" r:id="rId12"/>
    <p:sldId id="1409" r:id="rId13"/>
    <p:sldId id="1648" r:id="rId14"/>
    <p:sldId id="1650" r:id="rId15"/>
    <p:sldId id="2247" r:id="rId16"/>
    <p:sldId id="1640" r:id="rId17"/>
    <p:sldId id="10184" r:id="rId18"/>
    <p:sldId id="10185" r:id="rId19"/>
    <p:sldId id="10186" r:id="rId20"/>
    <p:sldId id="10187" r:id="rId21"/>
    <p:sldId id="2316" r:id="rId22"/>
    <p:sldId id="2317" r:id="rId23"/>
    <p:sldId id="2318" r:id="rId24"/>
    <p:sldId id="2319" r:id="rId25"/>
    <p:sldId id="2320" r:id="rId26"/>
    <p:sldId id="2321" r:id="rId27"/>
    <p:sldId id="2322" r:id="rId28"/>
    <p:sldId id="2151" r:id="rId29"/>
    <p:sldId id="2195" r:id="rId30"/>
    <p:sldId id="2196" r:id="rId31"/>
    <p:sldId id="2197" r:id="rId32"/>
    <p:sldId id="2323" r:id="rId33"/>
    <p:sldId id="2324" r:id="rId34"/>
    <p:sldId id="2325" r:id="rId35"/>
    <p:sldId id="2326" r:id="rId36"/>
    <p:sldId id="1222" r:id="rId37"/>
    <p:sldId id="166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  <p:cmAuthor id="2" name="zhiqin xu" initials="zx" lastIdx="1" clrIdx="1">
    <p:extLst>
      <p:ext uri="{19B8F6BF-5375-455C-9EA6-DF929625EA0E}">
        <p15:presenceInfo xmlns:p15="http://schemas.microsoft.com/office/powerpoint/2012/main" userId="5f8d2dde702fd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89457" autoAdjust="0"/>
  </p:normalViewPr>
  <p:slideViewPr>
    <p:cSldViewPr snapToGrid="0">
      <p:cViewPr varScale="1">
        <p:scale>
          <a:sx n="156" d="100"/>
          <a:sy n="156" d="100"/>
        </p:scale>
        <p:origin x="8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22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76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2024/3/12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A9B578-EF83-4E53-B9CF-C19AB0F1A144}"/>
              </a:ext>
            </a:extLst>
          </p:cNvPr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7342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92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29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48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12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8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2024/3/12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0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33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2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7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08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9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14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07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442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24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97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676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1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27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76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9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4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28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4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1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8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008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02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70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8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77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0.png"/><Relationship Id="rId5" Type="http://schemas.openxmlformats.org/officeDocument/2006/relationships/image" Target="../media/image63.png"/><Relationship Id="rId4" Type="http://schemas.openxmlformats.org/officeDocument/2006/relationships/image" Target="../media/image28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0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22.png"/><Relationship Id="rId4" Type="http://schemas.openxmlformats.org/officeDocument/2006/relationships/image" Target="../media/image8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0.png"/><Relationship Id="rId4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频率原则算法与理论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2024年3月12日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553DC-2148-6249-9F8E-464D49D3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761979"/>
            <a:ext cx="10046825" cy="5581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7D8CD30-E1BF-D9B4-1A48-86E14FBDF1D6}"/>
              </a:ext>
            </a:extLst>
          </p:cNvPr>
          <p:cNvSpPr/>
          <p:nvPr/>
        </p:nvSpPr>
        <p:spPr>
          <a:xfrm>
            <a:off x="8077200" y="999067"/>
            <a:ext cx="2370667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14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3E94CB-876D-2B49-A575-6F8AF220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2605293"/>
            <a:ext cx="3669897" cy="2846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BB853D-2EEF-EA41-AD97-A9742F1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07" y="2605293"/>
            <a:ext cx="6779246" cy="273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FDD0ED-CE0F-C649-AE4D-05B16D3E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1141312"/>
            <a:ext cx="5422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DD726-B3B7-44B0-A7A6-DCC94312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</a:t>
            </a:r>
            <a:r>
              <a:rPr lang="zh-CN" altLang="en-US" dirty="0"/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p-quote"/>
              </a:rPr>
              <a:t>MindSpore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p-quote"/>
              </a:rPr>
              <a:t> Science for Maxwell equations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CD19F-7818-450C-B64E-34C37DC0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29" r="-277"/>
          <a:stretch/>
        </p:blipFill>
        <p:spPr>
          <a:xfrm>
            <a:off x="1365356" y="1219200"/>
            <a:ext cx="9195963" cy="3430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B9BEF5-C637-4EB6-C0F3-26F2B051FB9A}"/>
              </a:ext>
            </a:extLst>
          </p:cNvPr>
          <p:cNvSpPr txBox="1"/>
          <p:nvPr/>
        </p:nvSpPr>
        <p:spPr>
          <a:xfrm>
            <a:off x="1158240" y="5243740"/>
            <a:ext cx="9352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Huang X et al. Solving Partial Differential Equations with Point Source Based on Physics-Informed Neural Networks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arXiv:2111.01394, 2021</a:t>
            </a:r>
          </a:p>
        </p:txBody>
      </p:sp>
    </p:spTree>
    <p:extLst>
      <p:ext uri="{BB962C8B-B14F-4D97-AF65-F5344CB8AC3E}">
        <p14:creationId xmlns:p14="http://schemas.microsoft.com/office/powerpoint/2010/main" val="399929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201EF-9D54-46AA-9591-B579B6CA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Features Networks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7BC39-3857-4229-BCC9-6942C52B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108824"/>
            <a:ext cx="10693400" cy="4746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F0A20-DD24-4371-A97F-053BF52D3CD7}"/>
              </a:ext>
            </a:extLst>
          </p:cNvPr>
          <p:cNvSpPr txBox="1"/>
          <p:nvPr/>
        </p:nvSpPr>
        <p:spPr>
          <a:xfrm>
            <a:off x="8036560" y="6437632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Tancik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et al.,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88B5A0-ED58-4323-9D71-EAD084B4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1941"/>
            <a:ext cx="11998960" cy="5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2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6321A-A92A-1CC3-83BC-3F3ED804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Exp-centered (</a:t>
            </a:r>
            <a:r>
              <a:rPr lang="en-US" altLang="zh-CN" dirty="0" err="1"/>
              <a:t>ExU</a:t>
            </a:r>
            <a:r>
              <a:rPr lang="en-US" altLang="zh-CN" dirty="0"/>
              <a:t>) hidden units</a:t>
            </a:r>
            <a:r>
              <a:rPr lang="zh-CN" altLang="en-US" dirty="0"/>
              <a:t> </a:t>
            </a:r>
            <a:r>
              <a:rPr lang="en-US" altLang="zh-CN" dirty="0"/>
              <a:t>(Hinton’s group)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0CEA5-0839-5AD0-0FAD-68C798C6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529"/>
            <a:ext cx="5009362" cy="2667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68D09-085F-A15A-B2C0-36D5FFE7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324006"/>
            <a:ext cx="7416800" cy="2568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AAA7DE-2793-2711-CC3B-BA4B6045F7BF}"/>
              </a:ext>
            </a:extLst>
          </p:cNvPr>
          <p:cNvSpPr txBox="1"/>
          <p:nvPr/>
        </p:nvSpPr>
        <p:spPr>
          <a:xfrm>
            <a:off x="641350" y="4162477"/>
            <a:ext cx="1061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Exp-centered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) hidden units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18D820-F585-1582-2918-E8F58185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744586"/>
            <a:ext cx="4838700" cy="9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1B02-20D4-FD32-3441-433C3324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b="1" kern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频率原则启发的算法设计得到广泛使用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D04D3-8F0E-1796-F729-10FD637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4078678"/>
            <a:ext cx="6367555" cy="215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35864-9363-F633-8AEC-8090097C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74" y="3858377"/>
            <a:ext cx="6077194" cy="1240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80637-A00F-448C-55E6-71F3938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" y="855051"/>
            <a:ext cx="7266865" cy="1583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4072F7-5AC7-A75C-A3A3-CC7474E2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" y="2368077"/>
            <a:ext cx="7556500" cy="154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1BCD9D-EA4A-FD1F-2A73-0C97FEEE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552" y="4476107"/>
            <a:ext cx="6681611" cy="1362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F21AA-2657-6C5C-ADAF-45ACB1FF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31635"/>
            <a:ext cx="7023100" cy="2273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8D6AC-3542-5B4F-C9E6-587AF5B32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4037" y="3173815"/>
            <a:ext cx="6813126" cy="1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0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frequency principle?</a:t>
            </a: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 from low to high frequency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77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0FE78F7-CE99-167F-1F54-5A664FE2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242" y="3429000"/>
            <a:ext cx="4250267" cy="28313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1FE8CF-FB07-FE7F-8066-D9D257EF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Tanh in Fourier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6F30D5-C64D-D486-0B1F-3161511B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2" y="840793"/>
            <a:ext cx="4250267" cy="2833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39E74-53FA-B09E-A933-2D47E41A2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3430305"/>
            <a:ext cx="4250267" cy="28287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7710B-B559-29CA-F991-AE099C0C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843155"/>
            <a:ext cx="4250267" cy="28287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EDD5-424E-5F75-F57D-6F082EAA5D4F}"/>
              </a:ext>
            </a:extLst>
          </p:cNvPr>
          <p:cNvSpPr txBox="1"/>
          <p:nvPr/>
        </p:nvSpPr>
        <p:spPr>
          <a:xfrm>
            <a:off x="9431867" y="2717836"/>
            <a:ext cx="2378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Decay with frequency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87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D79844-8104-4AAB-AE46-DC45792D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8D071CC-0D9B-4A64-8BCA-10C457CD7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23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 in Fourier domain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4F74693-CA0E-420A-18D9-CCB5DD70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752437"/>
            <a:ext cx="5485714" cy="3651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7DEF8D-5275-5895-B650-AFEF5F052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836" y="1749389"/>
            <a:ext cx="5485714" cy="3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From landscape to detail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7DDA8-611A-4EDD-87A5-4B3DA0B8C5C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" y="1921362"/>
            <a:ext cx="3987108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62" y="1874935"/>
            <a:ext cx="4119459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32" y="1874430"/>
            <a:ext cx="4303672" cy="28691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No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1" y="1921362"/>
            <a:ext cx="3983256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8753" y="1874935"/>
            <a:ext cx="4115477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932" y="1877720"/>
            <a:ext cx="4303672" cy="28625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12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1: the decay of activation in Fourier domain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2257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 (Left)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𝛁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𝛁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(right)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0AB1EC4-EE13-70D8-A248-208C827B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5" y="2280118"/>
            <a:ext cx="5485714" cy="3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D10B5-BEFE-646C-A514-86D14BA29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9" y="2379623"/>
            <a:ext cx="5485714" cy="36571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A80DCE-E932-B281-0F8B-3437F7E4B064}"/>
              </a:ext>
            </a:extLst>
          </p:cNvPr>
          <p:cNvSpPr txBox="1"/>
          <p:nvPr/>
        </p:nvSpPr>
        <p:spPr>
          <a:xfrm>
            <a:off x="9335444" y="1456293"/>
            <a:ext cx="2686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same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[100, 200, 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Adam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99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Fourier domain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上 3">
            <a:extLst>
              <a:ext uri="{FF2B5EF4-FFF2-40B4-BE49-F238E27FC236}">
                <a16:creationId xmlns:a16="http://schemas.microsoft.com/office/drawing/2014/main" id="{A1912970-1B49-52C2-6DEC-E6847A2CA537}"/>
              </a:ext>
            </a:extLst>
          </p:cNvPr>
          <p:cNvSpPr/>
          <p:nvPr/>
        </p:nvSpPr>
        <p:spPr>
          <a:xfrm>
            <a:off x="4966566" y="1613209"/>
            <a:ext cx="45719" cy="1196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28CC37-BB64-8FDF-8EA9-5D5A4891F0A1}"/>
              </a:ext>
            </a:extLst>
          </p:cNvPr>
          <p:cNvSpPr txBox="1"/>
          <p:nvPr/>
        </p:nvSpPr>
        <p:spPr>
          <a:xfrm>
            <a:off x="1486829" y="3386472"/>
            <a:ext cx="842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Equivalent to add more weight for high frequency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97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2: the weight of frequency in loss function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3787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we need frequency principle?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C0D5A0-3772-8422-E613-C36DB554C520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principle, flat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38397"/>
            <a:ext cx="3154020" cy="2102680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38398"/>
            <a:ext cx="3154021" cy="2102680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2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8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2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4209"/>
            <a:ext cx="2656583" cy="17710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876543" y="3317798"/>
            <a:ext cx="13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66880" y="3265080"/>
            <a:ext cx="22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5FE76F-193C-1B25-E7EE-2E5E3BE4FFAA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9325427" y="1077187"/>
            <a:ext cx="25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FE9C5-CD43-71F8-059E-F52008093B7F}"/>
              </a:ext>
            </a:extLst>
          </p:cNvPr>
          <p:cNvSpPr txBox="1"/>
          <p:nvPr/>
        </p:nvSpPr>
        <p:spPr>
          <a:xfrm>
            <a:off x="615420" y="5826987"/>
            <a:ext cx="241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07AC4-B8B8-AABD-5DA4-35F8C166E3B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4B664-1C49-8F2E-B43C-F8C330CD3BA4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B033A2-48BE-DAF8-2826-3C2E5CF58A9A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89080"/>
          </a:xfrm>
        </p:spPr>
        <p:txBody>
          <a:bodyPr/>
          <a:lstStyle/>
          <a:p>
            <a:r>
              <a:rPr lang="en-US" altLang="zh-CN" dirty="0"/>
              <a:t>no Frequency principle, oscillated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40149"/>
            <a:ext cx="3154020" cy="209917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40150"/>
            <a:ext cx="3154021" cy="2099176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1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7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1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5685"/>
            <a:ext cx="2656583" cy="17681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220911183904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7FEB02-28CC-54D8-2588-04FDCDEEE15A}"/>
              </a:ext>
            </a:extLst>
          </p:cNvPr>
          <p:cNvSpPr txBox="1"/>
          <p:nvPr/>
        </p:nvSpPr>
        <p:spPr>
          <a:xfrm>
            <a:off x="876543" y="3317798"/>
            <a:ext cx="117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479025-2348-A0BD-E515-E692CB4D6F7F}"/>
              </a:ext>
            </a:extLst>
          </p:cNvPr>
          <p:cNvSpPr txBox="1"/>
          <p:nvPr/>
        </p:nvSpPr>
        <p:spPr>
          <a:xfrm>
            <a:off x="3966881" y="3265080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422575-2A13-8432-CC94-7D69B4F3A270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69F509-70FB-836D-F967-DAD142CC3EE6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CDB07-0DAF-9CDE-EF03-2904F342AAD5}"/>
              </a:ext>
            </a:extLst>
          </p:cNvPr>
          <p:cNvSpPr txBox="1"/>
          <p:nvPr/>
        </p:nvSpPr>
        <p:spPr>
          <a:xfrm>
            <a:off x="9658534" y="10771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F97436-CDD4-3B3F-4C0C-10A3F0615811}"/>
              </a:ext>
            </a:extLst>
          </p:cNvPr>
          <p:cNvSpPr txBox="1"/>
          <p:nvPr/>
        </p:nvSpPr>
        <p:spPr>
          <a:xfrm>
            <a:off x="695748" y="5818960"/>
            <a:ext cx="28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95C3EE-0F5C-6409-13E7-39F9C522955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F3CD86-0916-DB14-C7E1-06EFA031EC0E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F0C74E-F6EB-A6A9-EF0F-BB4FC2C86C15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48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Theory Understanding: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one hidden layer, 1-d function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978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50268-97E4-45AD-9694-0300F9A8A2B0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7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/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Consider a tanh-DNN of one-hidden layer for fitting a 1-d function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kumimoji="0" lang="en-US" altLang="zh-CN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  <a:blipFill>
                <a:blip r:embed="rId2"/>
                <a:stretch>
                  <a:fillRect l="-559" t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/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Define the loss at frequency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By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黑体"/>
                    <a:cs typeface="+mn-cs"/>
                  </a:rPr>
                  <a:t>Parseval’s theorem: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=∫</m:t>
                        </m:r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𝑑𝑥</m:t>
                        </m:r>
                      </m:e>
                    </m:nary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  <a:blipFill>
                <a:blip r:embed="rId3"/>
                <a:stretch>
                  <a:fillRect l="-609" t="-2155" b="-6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/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Compute the gradient by the loss in Fourier domain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←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  <a:blipFill>
                <a:blip r:embed="rId4"/>
                <a:stretch>
                  <a:fillRect l="-591" t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BE5891C-A7D5-4624-9D6F-06137788407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9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/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exp</m:t>
                        </m:r>
                      </m:fName>
                      <m:e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dominate, low frequencies dominate.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center at 0 with radius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contribution of high frequency loss is negligible.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blipFill>
                <a:blip r:embed="rId4"/>
                <a:stretch>
                  <a:fillRect l="-584" t="-1724" r="-584" b="-9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/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small contribution from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blipFill>
                <a:blip r:embed="rId5"/>
                <a:stretch>
                  <a:fillRect l="-793" t="-2586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/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Insight: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smoothness/regularity of activation function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(⋅)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can be converted into F-Principle through gradient-based training.  </a:t>
                </a: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blipFill>
                <a:blip r:embed="rId6"/>
                <a:stretch>
                  <a:fillRect l="-1158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D7D731A-7D43-4BC0-998C-409D12328C6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7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6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D2F897C-E2D8-40E9-AD27-BE4ACD94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81" y="2659404"/>
            <a:ext cx="8624558" cy="1933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/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Low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&gt; high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almost surely as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𝜹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blipFill>
                <a:blip r:embed="rId5"/>
                <a:stretch>
                  <a:fillRect l="-1462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A102676-816E-4AF8-9FCF-ECD771DD1B5B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AD36F98E-3320-490B-8E29-0C4741D16C7C}"/>
              </a:ext>
            </a:extLst>
          </p:cNvPr>
          <p:cNvSpPr txBox="1"/>
          <p:nvPr/>
        </p:nvSpPr>
        <p:spPr>
          <a:xfrm>
            <a:off x="1717835" y="5400503"/>
            <a:ext cx="8756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Also can be extended to general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066161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783B1D-6422-B14D-85F5-ED899BDDB36D}"/>
              </a:ext>
            </a:extLst>
          </p:cNvPr>
          <p:cNvSpPr txBox="1"/>
          <p:nvPr/>
        </p:nvSpPr>
        <p:spPr>
          <a:xfrm>
            <a:off x="661011" y="226342"/>
            <a:ext cx="1088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Picture of deep learning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with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implicit bias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97635A-BDB4-C74E-8D29-B13F8F35DFBD}"/>
              </a:ext>
            </a:extLst>
          </p:cNvPr>
          <p:cNvGrpSpPr/>
          <p:nvPr/>
        </p:nvGrpSpPr>
        <p:grpSpPr>
          <a:xfrm>
            <a:off x="2464191" y="1235348"/>
            <a:ext cx="8461733" cy="5251399"/>
            <a:chOff x="2464191" y="1235348"/>
            <a:chExt cx="8461733" cy="52513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B96A-3874-FA4D-BC50-977689984472}"/>
                </a:ext>
              </a:extLst>
            </p:cNvPr>
            <p:cNvSpPr/>
            <p:nvPr/>
          </p:nvSpPr>
          <p:spPr>
            <a:xfrm>
              <a:off x="2464191" y="1235348"/>
              <a:ext cx="8461733" cy="52513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67E4DB-CE13-AE46-A3FF-0DC99BEA4F0D}"/>
                </a:ext>
              </a:extLst>
            </p:cNvPr>
            <p:cNvSpPr/>
            <p:nvPr/>
          </p:nvSpPr>
          <p:spPr>
            <a:xfrm>
              <a:off x="4373880" y="1615440"/>
              <a:ext cx="6380479" cy="4632960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1AC60D-AF24-5F42-AAD3-CAB609ADEA38}"/>
                </a:ext>
              </a:extLst>
            </p:cNvPr>
            <p:cNvSpPr/>
            <p:nvPr/>
          </p:nvSpPr>
          <p:spPr>
            <a:xfrm>
              <a:off x="5590486" y="2958870"/>
              <a:ext cx="3472412" cy="2509659"/>
            </a:xfrm>
            <a:prstGeom prst="ellipse">
              <a:avLst/>
            </a:prstGeom>
            <a:solidFill>
              <a:srgbClr val="00F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Connector: Curved 7">
              <a:extLst>
                <a:ext uri="{FF2B5EF4-FFF2-40B4-BE49-F238E27FC236}">
                  <a16:creationId xmlns:a16="http://schemas.microsoft.com/office/drawing/2014/main" id="{5DF4225B-40F7-6545-BDC5-784169F2B03D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4593954" y="2269801"/>
              <a:ext cx="2308705" cy="79178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0246C-5238-354B-A689-2F6FF5E1A125}"/>
                </a:ext>
              </a:extLst>
            </p:cNvPr>
            <p:cNvSpPr/>
            <p:nvPr/>
          </p:nvSpPr>
          <p:spPr>
            <a:xfrm>
              <a:off x="4414976" y="2183968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54A6B0-7AE6-7943-B841-6214444C1CD6}"/>
                </a:ext>
              </a:extLst>
            </p:cNvPr>
            <p:cNvSpPr/>
            <p:nvPr/>
          </p:nvSpPr>
          <p:spPr>
            <a:xfrm>
              <a:off x="6813170" y="3061587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06A686-3DB4-854D-AD8F-0974E4FE34B4}"/>
                </a:ext>
              </a:extLst>
            </p:cNvPr>
            <p:cNvSpPr/>
            <p:nvPr/>
          </p:nvSpPr>
          <p:spPr>
            <a:xfrm>
              <a:off x="2916577" y="5584578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Parameter space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6F4B02-2467-7740-A68F-3B0F4AB65499}"/>
                </a:ext>
              </a:extLst>
            </p:cNvPr>
            <p:cNvSpPr/>
            <p:nvPr/>
          </p:nvSpPr>
          <p:spPr>
            <a:xfrm>
              <a:off x="6302067" y="5430985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 minima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5D954B-755A-674D-87F5-D569CB96F5BC}"/>
                </a:ext>
              </a:extLst>
            </p:cNvPr>
            <p:cNvSpPr txBox="1"/>
            <p:nvPr/>
          </p:nvSpPr>
          <p:spPr>
            <a:xfrm>
              <a:off x="6381509" y="3147420"/>
              <a:ext cx="1750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frequency interpolations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87A8ED-6D52-AE4E-8E72-32CC5E04CB19}"/>
              </a:ext>
            </a:extLst>
          </p:cNvPr>
          <p:cNvSpPr txBox="1"/>
          <p:nvPr/>
        </p:nvSpPr>
        <p:spPr>
          <a:xfrm>
            <a:off x="340196" y="2958870"/>
            <a:ext cx="2552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  dynamics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356159-FC61-FBA5-C105-D9371B4CA81F}"/>
              </a:ext>
            </a:extLst>
          </p:cNvPr>
          <p:cNvSpPr/>
          <p:nvPr/>
        </p:nvSpPr>
        <p:spPr>
          <a:xfrm>
            <a:off x="7291352" y="2958870"/>
            <a:ext cx="45719" cy="2472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9EADC-224A-C93C-335C-8BB5A0B204D2}"/>
              </a:ext>
            </a:extLst>
          </p:cNvPr>
          <p:cNvSpPr txBox="1"/>
          <p:nvPr/>
        </p:nvSpPr>
        <p:spPr>
          <a:xfrm>
            <a:off x="5918200" y="3916680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Linear regime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BC6355-5D26-8AF8-9A3C-EE013F3942B4}"/>
              </a:ext>
            </a:extLst>
          </p:cNvPr>
          <p:cNvSpPr txBox="1"/>
          <p:nvPr/>
        </p:nvSpPr>
        <p:spPr>
          <a:xfrm>
            <a:off x="7620824" y="3931920"/>
            <a:ext cx="135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Non-Linear regime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B768FE-BBDA-D88A-B6AA-51242EE48EC5}"/>
              </a:ext>
            </a:extLst>
          </p:cNvPr>
          <p:cNvSpPr txBox="1"/>
          <p:nvPr/>
        </p:nvSpPr>
        <p:spPr>
          <a:xfrm>
            <a:off x="6129205" y="4514335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Nearest</a:t>
            </a:r>
          </a:p>
          <a:p>
            <a:r>
              <a:rPr lang="en-US" altLang="zh-CN" b="1" dirty="0"/>
              <a:t>solution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4F13BE-8C20-0E42-1690-61BF9B0CEC60}"/>
              </a:ext>
            </a:extLst>
          </p:cNvPr>
          <p:cNvSpPr txBox="1"/>
          <p:nvPr/>
        </p:nvSpPr>
        <p:spPr>
          <a:xfrm>
            <a:off x="7362032" y="4584929"/>
            <a:ext cx="14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Condensation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1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54"/>
    </mc:Choice>
    <mc:Fallback xmlns="">
      <p:transition spd="slow" advTm="96054"/>
    </mc:Fallback>
  </mc:AlternateContent>
  <p:extLst>
    <p:ext uri="{E180D4A7-C9FB-4DFB-919C-405C955672EB}">
      <p14:showEvtLst xmlns:p14="http://schemas.microsoft.com/office/powerpoint/2010/main">
        <p14:playEvt time="13762" objId="4"/>
        <p14:stopEvt time="47142" objId="4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3202" y="0"/>
            <a:ext cx="7865535" cy="6207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Simple bias in practice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DD4DD28-BF11-306B-7232-0EC51F8A3C3B}"/>
              </a:ext>
            </a:extLst>
          </p:cNvPr>
          <p:cNvSpPr txBox="1">
            <a:spLocks/>
          </p:cNvSpPr>
          <p:nvPr/>
        </p:nvSpPr>
        <p:spPr>
          <a:xfrm>
            <a:off x="799903" y="796182"/>
            <a:ext cx="4166695" cy="9852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Principle</a:t>
            </a:r>
            <a:r>
              <a:rPr lang="zh-CN" altLang="en-US" dirty="0"/>
              <a:t> </a:t>
            </a:r>
            <a:r>
              <a:rPr lang="zh-CN" altLang="en-US" sz="2400" dirty="0"/>
              <a:t>（频率原则）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074A4-ABDB-6A50-EF63-57217D95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167" y="2033670"/>
            <a:ext cx="4691685" cy="34994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CD1478-EEDF-9F03-7D61-D19362486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6" y="2387441"/>
            <a:ext cx="5822528" cy="26791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95F63E7-222A-9ED7-7DC5-356338715F00}"/>
              </a:ext>
            </a:extLst>
          </p:cNvPr>
          <p:cNvSpPr txBox="1">
            <a:spLocks/>
          </p:cNvSpPr>
          <p:nvPr/>
        </p:nvSpPr>
        <p:spPr>
          <a:xfrm>
            <a:off x="7543477" y="796182"/>
            <a:ext cx="3006665" cy="9852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dirty="0"/>
              <a:t>Condensation</a:t>
            </a:r>
          </a:p>
          <a:p>
            <a:pPr algn="ctr"/>
            <a:r>
              <a:rPr lang="zh-CN" altLang="en-US" sz="2400" dirty="0"/>
              <a:t>（参数凝聚）</a:t>
            </a:r>
            <a:endParaRPr 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732B324-C93F-8587-9191-026A63802567}"/>
              </a:ext>
            </a:extLst>
          </p:cNvPr>
          <p:cNvSpPr txBox="1">
            <a:spLocks/>
          </p:cNvSpPr>
          <p:nvPr/>
        </p:nvSpPr>
        <p:spPr>
          <a:xfrm>
            <a:off x="553006" y="5276021"/>
            <a:ext cx="4166695" cy="6087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Low-frequency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bias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0FEA8E7-39B1-DA84-0C98-BA7905839CEB}"/>
              </a:ext>
            </a:extLst>
          </p:cNvPr>
          <p:cNvSpPr txBox="1">
            <a:spLocks/>
          </p:cNvSpPr>
          <p:nvPr/>
        </p:nvSpPr>
        <p:spPr>
          <a:xfrm>
            <a:off x="6963461" y="5276021"/>
            <a:ext cx="4540498" cy="6087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Few effective neurons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6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4BC5AF9-F2D7-4AA7-8055-E01D227C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Difficulty of frequency attracts attention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D68043C-FCBD-4C2D-B15F-2AE60F10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 important principle for the convergence of the DL networks and PINN networks is the Frequency-principle</a:t>
            </a:r>
          </a:p>
          <a:p>
            <a:pPr lvl="1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Markidis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2103.09655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Recently, frequency analysis on Convolution Neural Networks (CNNs) has attracted more and more attention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 Li et al.,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2103.11093</a:t>
            </a: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this work, we shall use the F-principle to observe the performance of adaptive activation function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Jagtap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Karniadakis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Journal of Computational Physics, 2020. </a:t>
            </a:r>
          </a:p>
          <a:p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Fourier Features Let Networks Learn High Frequency Functions in Low Dimensional Domains</a:t>
            </a:r>
          </a:p>
          <a:p>
            <a:pPr lvl="1"/>
            <a:r>
              <a:rPr lang="en-US" altLang="zh-CN" sz="18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Tancik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et al., 2020</a:t>
            </a:r>
          </a:p>
          <a:p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……</a:t>
            </a:r>
            <a:endParaRPr lang="zh-CN" altLang="en-US" sz="2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47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1B02-20D4-FD32-3441-433C3324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kern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Algorithms inspired by F-Principle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D04D3-8F0E-1796-F729-10FD637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4078678"/>
            <a:ext cx="6367555" cy="215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35864-9363-F633-8AEC-8090097C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74" y="3858377"/>
            <a:ext cx="6077194" cy="1240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80637-A00F-448C-55E6-71F3938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" y="855051"/>
            <a:ext cx="7266865" cy="1583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4072F7-5AC7-A75C-A3A3-CC7474E2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" y="2368077"/>
            <a:ext cx="7556500" cy="154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1BCD9D-EA4A-FD1F-2A73-0C97FEEE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552" y="4476107"/>
            <a:ext cx="6681611" cy="1362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F21AA-2657-6C5C-ADAF-45ACB1FF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31635"/>
            <a:ext cx="7023100" cy="2273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8D6AC-3542-5B4F-C9E6-587AF5B32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4037" y="3173815"/>
            <a:ext cx="6813126" cy="1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5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1185F-8556-4E73-8A5C-81359EAB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93021"/>
            <a:ext cx="12192000" cy="11016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000" dirty="0" err="1"/>
              <a:t>MscaleDNN</a:t>
            </a:r>
            <a:endParaRPr lang="zh-CN" altLang="en-US" sz="40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B8EDB3-5F0A-7118-D511-C0676C5A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67735E-E15B-D5E9-5BEF-A4338EA115A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32778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F3ABD-88A8-4422-8451-50ADBE5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 dirty="0"/>
              <a:t>Radial scaling in k-space</a:t>
            </a:r>
            <a:endParaRPr lang="zh-CN" altLang="en-US" u="sng" dirty="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C2318B50-5CD6-EA4F-B9A4-E9CE93AC891F}"/>
              </a:ext>
            </a:extLst>
          </p:cNvPr>
          <p:cNvSpPr/>
          <p:nvPr/>
        </p:nvSpPr>
        <p:spPr>
          <a:xfrm>
            <a:off x="1713462" y="2768079"/>
            <a:ext cx="13280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6D2DDE95-B48E-444F-8CBE-A6831D6162F5}"/>
              </a:ext>
            </a:extLst>
          </p:cNvPr>
          <p:cNvSpPr/>
          <p:nvPr/>
        </p:nvSpPr>
        <p:spPr>
          <a:xfrm>
            <a:off x="4262685" y="2768079"/>
            <a:ext cx="60524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F0E3D8-8E25-0F64-92D8-C6DB3E7B882C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8467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MscaleDNN</a:t>
            </a:r>
            <a:r>
              <a:rPr lang="en-US" altLang="zh-CN" dirty="0"/>
              <a:t> structures</a:t>
            </a:r>
            <a:endParaRPr lang="zh-CN" altLang="en-US" dirty="0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C56D02E-89BB-4600-9A19-B0439A2F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67" y="909959"/>
            <a:ext cx="3044700" cy="963200"/>
          </a:xfrm>
          <a:prstGeom prst="rect">
            <a:avLst/>
          </a:prstGeom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938A08CE-303F-48FD-8609-BFE1F1E1A3E6}"/>
              </a:ext>
            </a:extLst>
          </p:cNvPr>
          <p:cNvSpPr txBox="1"/>
          <p:nvPr/>
        </p:nvSpPr>
        <p:spPr>
          <a:xfrm>
            <a:off x="3331393" y="1126726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Giving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MscaleDNN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8E880A-64D7-41AD-B7BB-B0E067DB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54" y="2773411"/>
            <a:ext cx="4243612" cy="3423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564BAA-62B0-4ACC-B215-5C17AD1B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9" y="2645929"/>
            <a:ext cx="4243612" cy="3621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4B1956-C89B-B586-F6F0-B06418FE124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/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blipFill>
                <a:blip r:embed="rId5"/>
                <a:stretch>
                  <a:fillRect l="-55" t="-17333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6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dim case: complex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77FA85-DE66-4D8E-86E0-266CD2D8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0" y="872753"/>
            <a:ext cx="2322513" cy="511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B843A2-BB92-4046-B594-B495FBEC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20" y="894383"/>
            <a:ext cx="1786467" cy="477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2524CD-D38B-4C0B-B5AA-38B648D8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1494552"/>
            <a:ext cx="4756680" cy="611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29DACA-DE09-4880-92EE-829F8D75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973" y="867014"/>
            <a:ext cx="2904227" cy="462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AD44CA-1C45-4470-B6E5-5D608E37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47199"/>
            <a:ext cx="12192000" cy="3638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37853-CAAD-E22A-DBCC-EA8D1BD6D243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2694976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3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45584</TotalTime>
  <Words>904</Words>
  <Application>Microsoft Office PowerPoint</Application>
  <PresentationFormat>宽屏</PresentationFormat>
  <Paragraphs>162</Paragraphs>
  <Slides>34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mp-quote</vt:lpstr>
      <vt:lpstr>NimbusRomNo9L-Regu</vt:lpstr>
      <vt:lpstr>等线</vt:lpstr>
      <vt:lpstr>宋体</vt:lpstr>
      <vt:lpstr>微软雅黑</vt:lpstr>
      <vt:lpstr>Arial</vt:lpstr>
      <vt:lpstr>Book Antiqua</vt:lpstr>
      <vt:lpstr>Calibri</vt:lpstr>
      <vt:lpstr>Calibri Light</vt:lpstr>
      <vt:lpstr>Cambria Math</vt:lpstr>
      <vt:lpstr>Georgia</vt:lpstr>
      <vt:lpstr>Helvetica</vt:lpstr>
      <vt:lpstr>Times New Roman</vt:lpstr>
      <vt:lpstr>1_自定义设计方案</vt:lpstr>
      <vt:lpstr>Office Theme</vt:lpstr>
      <vt:lpstr>Office 主题​​</vt:lpstr>
      <vt:lpstr>自定义设计方案</vt:lpstr>
      <vt:lpstr>频率原则算法与理论</vt:lpstr>
      <vt:lpstr>Training process of 1d example in spatial domain</vt:lpstr>
      <vt:lpstr>Training process of 1d example in Fourier domain</vt:lpstr>
      <vt:lpstr>Difficulty of frequency attracts attention </vt:lpstr>
      <vt:lpstr>Algorithms inspired by F-Principle</vt:lpstr>
      <vt:lpstr>PowerPoint 演示文稿</vt:lpstr>
      <vt:lpstr>Radial scaling in k-space</vt:lpstr>
      <vt:lpstr>MscaleDNN structures</vt:lpstr>
      <vt:lpstr>Two dim case: complex domain</vt:lpstr>
      <vt:lpstr>Sub-space decomposition</vt:lpstr>
      <vt:lpstr>Sub-space decomposition</vt:lpstr>
      <vt:lpstr>Huawei：MindSpore Science for Maxwell equations</vt:lpstr>
      <vt:lpstr>Fourier Features Networks</vt:lpstr>
      <vt:lpstr>Exp-centered (ExU) hidden units (Hinton’s group)</vt:lpstr>
      <vt:lpstr>频率原则启发的算法设计得到广泛使用</vt:lpstr>
      <vt:lpstr>PowerPoint 演示文稿</vt:lpstr>
      <vt:lpstr>ReLU and Tanh in Fourier domain</vt:lpstr>
      <vt:lpstr>Activation function</vt:lpstr>
      <vt:lpstr>Activation function in Fourier domain</vt:lpstr>
      <vt:lpstr>Clear Frequency principle</vt:lpstr>
      <vt:lpstr>No Frequency principle</vt:lpstr>
      <vt:lpstr>PowerPoint 演示文稿</vt:lpstr>
      <vt:lpstr>Gradient accelerates the high-freq speed</vt:lpstr>
      <vt:lpstr>Gradient accelerates the high-freq speed</vt:lpstr>
      <vt:lpstr>PowerPoint 演示文稿</vt:lpstr>
      <vt:lpstr>PowerPoint 演示文稿</vt:lpstr>
      <vt:lpstr>Clear Frequency principle, flat interpolation</vt:lpstr>
      <vt:lpstr>no Frequency principle, oscillated interpolation</vt:lpstr>
      <vt:lpstr>PowerPoint 演示文稿</vt:lpstr>
      <vt:lpstr>DNN: one hidden layer net</vt:lpstr>
      <vt:lpstr>DNN: one hidden layer net</vt:lpstr>
      <vt:lpstr>DNN: one hidden layer net</vt:lpstr>
      <vt:lpstr>PowerPoint 演示文稿</vt:lpstr>
      <vt:lpstr>Simple bias in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390</cp:revision>
  <dcterms:created xsi:type="dcterms:W3CDTF">2020-06-05T07:59:29Z</dcterms:created>
  <dcterms:modified xsi:type="dcterms:W3CDTF">2024-03-12T08:27:33Z</dcterms:modified>
</cp:coreProperties>
</file>